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19" r:id="rId3"/>
    <p:sldId id="350" r:id="rId4"/>
    <p:sldId id="352" r:id="rId5"/>
    <p:sldId id="353" r:id="rId6"/>
    <p:sldId id="357" r:id="rId7"/>
    <p:sldId id="351" r:id="rId8"/>
    <p:sldId id="354" r:id="rId9"/>
    <p:sldId id="355" r:id="rId10"/>
    <p:sldId id="356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4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8" autoAdjust="0"/>
    <p:restoredTop sz="94660"/>
  </p:normalViewPr>
  <p:slideViewPr>
    <p:cSldViewPr>
      <p:cViewPr>
        <p:scale>
          <a:sx n="66" d="100"/>
          <a:sy n="66" d="100"/>
        </p:scale>
        <p:origin x="-1302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B14F-6827-48AA-97DC-580510C43583}" type="datetimeFigureOut">
              <a:rPr lang="en-IN" smtClean="0"/>
              <a:pPr/>
              <a:t>26-12-2018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64F3-E555-4192-92DF-661536CE0E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1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970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69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190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81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6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2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04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 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1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3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482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2.1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IN" b="1" dirty="0" smtClean="0"/>
              <a:t>K-Nearest Neighbour and Bayesian Learning</a:t>
            </a:r>
            <a:endParaRPr lang="en-IN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6126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Disa</a:t>
            </a:r>
            <a:r>
              <a:rPr lang="en-IN" sz="4800" dirty="0" smtClean="0">
                <a:solidFill>
                  <a:srgbClr val="C00000"/>
                </a:solidFill>
              </a:rPr>
              <a:t>dvantages of KNN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Computationally expensive.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High memory requirement.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Store all the training data.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Sensitive to irrelevant features and the scale of the data.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4115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7037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Bayesian Learning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/>
          <a:lstStyle/>
          <a:p>
            <a:r>
              <a:rPr lang="en-IN" b="1" dirty="0" smtClean="0"/>
              <a:t>Probabilistic</a:t>
            </a:r>
            <a:r>
              <a:rPr lang="en-IN" b="1" dirty="0" smtClean="0">
                <a:solidFill>
                  <a:srgbClr val="FF0000"/>
                </a:solidFill>
              </a:rPr>
              <a:t> approach to inference.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Quantities of interest are governed by probability distributions.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Optimal decisions can be made by reasoning about these probabilities together with observed training data.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00081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057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Bayesian Learning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Initial knowledge of many probabilities is required.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Significant computational costs required.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40603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103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Bayes Theorem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5496" y="1412776"/>
                <a:ext cx="9433048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</a:rPr>
                  <a:t>Direct method of calculating the probability of best hypothesis.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𝒉</m:t>
                          </m:r>
                        </m:e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e>
                          </m:d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𝒉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P(h): prior probability of (h) hypothesis 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P(D): prior probability of (D) observation.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P(</a:t>
                </a:r>
                <a:r>
                  <a:rPr lang="en-IN" b="1" dirty="0" err="1" smtClean="0">
                    <a:solidFill>
                      <a:srgbClr val="FF0000"/>
                    </a:solidFill>
                  </a:rPr>
                  <a:t>D|h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): Probability of observing D in which h holds.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P(</a:t>
                </a:r>
                <a:r>
                  <a:rPr lang="en-IN" b="1" dirty="0" err="1" smtClean="0">
                    <a:solidFill>
                      <a:srgbClr val="FF0000"/>
                    </a:solidFill>
                  </a:rPr>
                  <a:t>h|D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): posterior probability of h, reflects confidence that h holds after D has been observed. </a:t>
                </a:r>
              </a:p>
              <a:p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" y="1412776"/>
                <a:ext cx="9433048" cy="4525963"/>
              </a:xfrm>
              <a:blipFill rotWithShape="1">
                <a:blip r:embed="rId3"/>
                <a:stretch>
                  <a:fillRect l="-1357" t="-2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65727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3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8880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MAP (Maximum a Posteriori) Hypothesis</a:t>
            </a:r>
            <a:endParaRPr lang="en-IN" sz="4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5496" y="1412776"/>
                <a:ext cx="9433048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𝒉</m:t>
                    </m:r>
                    <m:r>
                      <a:rPr lang="en-IN" b="1" i="1" baseline="-25000" smtClean="0">
                        <a:solidFill>
                          <a:srgbClr val="FF0000"/>
                        </a:solidFill>
                        <a:latin typeface="Cambria Math"/>
                      </a:rPr>
                      <m:t>𝑴𝑨𝑷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</m:oMath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b="1" dirty="0" smtClean="0">
                  <a:solidFill>
                    <a:srgbClr val="FF0000"/>
                  </a:solidFill>
                </a:endParaRPr>
              </a:p>
              <a:p>
                <a:endParaRPr lang="en-IN" b="1" dirty="0" smtClean="0">
                  <a:solidFill>
                    <a:srgbClr val="FF0000"/>
                  </a:solidFill>
                </a:endParaRPr>
              </a:p>
              <a:p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P(D) can be dropped, because it is a constant independent of h.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" y="1412776"/>
                <a:ext cx="9433048" cy="4525963"/>
              </a:xfrm>
              <a:blipFill rotWithShape="1">
                <a:blip r:embed="rId3"/>
                <a:stretch>
                  <a:fillRect l="-14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60300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0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7325"/>
            <a:ext cx="530158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161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Example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12776"/>
            <a:ext cx="9108504" cy="4525963"/>
          </a:xfrm>
        </p:spPr>
        <p:txBody>
          <a:bodyPr>
            <a:normAutofit lnSpcReduction="1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Consider a medical diagnosis problem where: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P(cancer)=0.008		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P(</a:t>
            </a:r>
            <a:r>
              <a:rPr lang="en-IN" b="1" dirty="0" err="1" smtClean="0">
                <a:solidFill>
                  <a:srgbClr val="FF0000"/>
                </a:solidFill>
              </a:rPr>
              <a:t>pos|cancer</a:t>
            </a:r>
            <a:r>
              <a:rPr lang="en-IN" b="1" dirty="0" smtClean="0">
                <a:solidFill>
                  <a:srgbClr val="FF0000"/>
                </a:solidFill>
              </a:rPr>
              <a:t>)=0.98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P(</a:t>
            </a:r>
            <a:r>
              <a:rPr lang="en-IN" b="1" dirty="0" err="1" smtClean="0">
                <a:solidFill>
                  <a:srgbClr val="FF0000"/>
                </a:solidFill>
              </a:rPr>
              <a:t>pos</a:t>
            </a:r>
            <a:r>
              <a:rPr lang="en-IN" b="1" dirty="0" smtClean="0">
                <a:solidFill>
                  <a:srgbClr val="FF0000"/>
                </a:solidFill>
              </a:rPr>
              <a:t>|~cancer)=0.03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 smtClean="0">
                <a:solidFill>
                  <a:srgbClr val="FF0000"/>
                </a:solidFill>
              </a:rPr>
              <a:t>If a new patient comes in with a positive test result, what is the probability that he has cancer?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	P(</a:t>
            </a:r>
            <a:r>
              <a:rPr lang="en-IN" b="1" dirty="0" err="1" smtClean="0">
                <a:solidFill>
                  <a:srgbClr val="FF0000"/>
                </a:solidFill>
              </a:rPr>
              <a:t>pos|cancer</a:t>
            </a:r>
            <a:r>
              <a:rPr lang="en-IN" b="1" dirty="0" smtClean="0">
                <a:solidFill>
                  <a:srgbClr val="FF0000"/>
                </a:solidFill>
              </a:rPr>
              <a:t>).P(cancer)=0.98*0.008=0.0078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	</a:t>
            </a:r>
            <a:r>
              <a:rPr lang="en-IN" b="1" dirty="0" smtClean="0">
                <a:solidFill>
                  <a:srgbClr val="FF0000"/>
                </a:solidFill>
              </a:rPr>
              <a:t>P(</a:t>
            </a:r>
            <a:r>
              <a:rPr lang="en-IN" b="1" dirty="0" err="1" smtClean="0">
                <a:solidFill>
                  <a:srgbClr val="FF0000"/>
                </a:solidFill>
              </a:rPr>
              <a:t>pos</a:t>
            </a:r>
            <a:r>
              <a:rPr lang="en-IN" b="1" dirty="0" smtClean="0">
                <a:solidFill>
                  <a:srgbClr val="FF0000"/>
                </a:solidFill>
              </a:rPr>
              <a:t>|~cancer).P(~cancer)=0.03*0.992=0.0298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Thus, </a:t>
            </a:r>
            <a:r>
              <a:rPr lang="en-IN" b="1" dirty="0" err="1" smtClean="0">
                <a:solidFill>
                  <a:srgbClr val="FF0000"/>
                </a:solidFill>
              </a:rPr>
              <a:t>h</a:t>
            </a:r>
            <a:r>
              <a:rPr lang="en-IN" b="1" baseline="-25000" dirty="0" err="1" smtClean="0">
                <a:solidFill>
                  <a:srgbClr val="FF0000"/>
                </a:solidFill>
              </a:rPr>
              <a:t>MAP</a:t>
            </a:r>
            <a:r>
              <a:rPr lang="en-IN" b="1" dirty="0" smtClean="0">
                <a:solidFill>
                  <a:srgbClr val="FF0000"/>
                </a:solidFill>
              </a:rPr>
              <a:t> = ~cancer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45965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32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Brute Force MAP Learning</a:t>
            </a:r>
            <a:endParaRPr lang="en-IN" sz="4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5496" y="1412776"/>
                <a:ext cx="9108504" cy="4525963"/>
              </a:xfrm>
            </p:spPr>
            <p:txBody>
              <a:bodyPr>
                <a:normAutofit/>
              </a:bodyPr>
              <a:lstStyle/>
              <a:p>
                <a:r>
                  <a:rPr lang="en-IN" sz="2800" b="1" dirty="0" smtClean="0">
                    <a:solidFill>
                      <a:srgbClr val="FF0000"/>
                    </a:solidFill>
                  </a:rPr>
                  <a:t>In order  to specify a learning problem of the algorithm, values for P(h) and P(</a:t>
                </a:r>
                <a:r>
                  <a:rPr lang="en-IN" sz="2800" b="1" dirty="0" err="1" smtClean="0">
                    <a:solidFill>
                      <a:srgbClr val="FF0000"/>
                    </a:solidFill>
                  </a:rPr>
                  <a:t>D|h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) must be specified.</a:t>
                </a:r>
              </a:p>
              <a:p>
                <a:r>
                  <a:rPr lang="en-IN" sz="2800" b="1" dirty="0" smtClean="0">
                    <a:solidFill>
                      <a:srgbClr val="FF0000"/>
                    </a:solidFill>
                  </a:rPr>
                  <a:t>Assumptions:</a:t>
                </a:r>
              </a:p>
              <a:p>
                <a:pPr lvl="1"/>
                <a:r>
                  <a:rPr lang="en-IN" sz="2400" b="1" dirty="0" smtClean="0">
                    <a:solidFill>
                      <a:srgbClr val="FF0000"/>
                    </a:solidFill>
                  </a:rPr>
                  <a:t>Training data D is noise free (i.e. d</a:t>
                </a:r>
                <a:r>
                  <a:rPr lang="en-IN" sz="2400" b="1" baseline="-25000" dirty="0" smtClean="0">
                    <a:solidFill>
                      <a:srgbClr val="FF0000"/>
                    </a:solidFill>
                  </a:rPr>
                  <a:t>i</a:t>
                </a:r>
                <a:r>
                  <a:rPr lang="en-IN" sz="2400" b="1" dirty="0" smtClean="0">
                    <a:solidFill>
                      <a:srgbClr val="FF0000"/>
                    </a:solidFill>
                  </a:rPr>
                  <a:t>=c(	x</a:t>
                </a:r>
                <a:r>
                  <a:rPr lang="en-IN" sz="2400" b="1" baseline="-25000" dirty="0" smtClean="0">
                    <a:solidFill>
                      <a:srgbClr val="FF0000"/>
                    </a:solidFill>
                  </a:rPr>
                  <a:t>i</a:t>
                </a:r>
                <a:r>
                  <a:rPr lang="en-IN" sz="2400" b="1" dirty="0" smtClean="0">
                    <a:solidFill>
                      <a:srgbClr val="FF0000"/>
                    </a:solidFill>
                  </a:rPr>
                  <a:t>)) </a:t>
                </a:r>
              </a:p>
              <a:p>
                <a:pPr lvl="1"/>
                <a:r>
                  <a:rPr lang="en-IN" sz="2400" b="1" dirty="0" smtClean="0">
                    <a:solidFill>
                      <a:srgbClr val="FF0000"/>
                    </a:solidFill>
                  </a:rPr>
                  <a:t>Target concept c is contained in H i.e. </a:t>
                </a:r>
              </a:p>
              <a:p>
                <a:pPr marL="457200" lvl="1" indent="0">
                  <a:buNone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	</a:t>
                </a:r>
                <a:r>
                  <a:rPr lang="en-IN" sz="2400" b="1" dirty="0" smtClean="0">
                    <a:solidFill>
                      <a:srgbClr val="FF0000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∃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𝒉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𝑯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)[(∀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𝑿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)[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𝒉</m:t>
                    </m:r>
                    <m:d>
                      <m:d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𝒄</m:t>
                    </m:r>
                    <m:d>
                      <m:d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]]</m:t>
                    </m:r>
                  </m:oMath>
                </a14:m>
                <a:endParaRPr lang="en-IN" sz="2400" b="1" dirty="0" smtClean="0">
                  <a:solidFill>
                    <a:srgbClr val="FF0000"/>
                  </a:solidFill>
                  <a:ea typeface="Cambria Math"/>
                </a:endParaRPr>
              </a:p>
              <a:p>
                <a:pPr lvl="1"/>
                <a:r>
                  <a:rPr lang="en-IN" sz="2400" b="1" dirty="0" smtClean="0">
                    <a:solidFill>
                      <a:srgbClr val="FF0000"/>
                    </a:solidFill>
                    <a:ea typeface="Cambria Math"/>
                  </a:rPr>
                  <a:t>No reason to believe that any hypothesis is more probable than any other.</a:t>
                </a:r>
              </a:p>
              <a:p>
                <a:pPr lvl="1"/>
                <a:endParaRPr lang="en-IN" sz="24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" y="1412776"/>
                <a:ext cx="9108504" cy="4525963"/>
              </a:xfrm>
              <a:blipFill rotWithShape="1">
                <a:blip r:embed="rId3"/>
                <a:stretch>
                  <a:fillRect l="-1205" t="-1213" r="-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80790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7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45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Learning a Real-Valued function 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12776"/>
            <a:ext cx="9108504" cy="4525963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Consider any real-value target function f.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Training examples &lt;</a:t>
            </a:r>
            <a:r>
              <a:rPr lang="en-IN" sz="2400" b="1" dirty="0" err="1" smtClean="0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 smtClean="0">
                <a:solidFill>
                  <a:srgbClr val="FF0000"/>
                </a:solidFill>
              </a:rPr>
              <a:t>i</a:t>
            </a:r>
            <a:r>
              <a:rPr lang="en-IN" sz="2400" b="1" dirty="0" err="1" smtClean="0">
                <a:solidFill>
                  <a:srgbClr val="FF0000"/>
                </a:solidFill>
              </a:rPr>
              <a:t>,d</a:t>
            </a:r>
            <a:r>
              <a:rPr lang="en-IN" sz="2400" b="1" baseline="-25000" dirty="0" err="1" smtClean="0">
                <a:solidFill>
                  <a:srgbClr val="FF0000"/>
                </a:solidFill>
              </a:rPr>
              <a:t>i</a:t>
            </a:r>
            <a:r>
              <a:rPr lang="en-IN" sz="2400" b="1" dirty="0" smtClean="0">
                <a:solidFill>
                  <a:srgbClr val="FF0000"/>
                </a:solidFill>
              </a:rPr>
              <a:t>&gt;, where d</a:t>
            </a:r>
            <a:r>
              <a:rPr lang="en-IN" sz="2400" b="1" baseline="-25000" dirty="0" smtClean="0">
                <a:solidFill>
                  <a:srgbClr val="FF0000"/>
                </a:solidFill>
              </a:rPr>
              <a:t>i</a:t>
            </a:r>
            <a:r>
              <a:rPr lang="en-IN" sz="2400" b="1" dirty="0" smtClean="0">
                <a:solidFill>
                  <a:srgbClr val="FF0000"/>
                </a:solidFill>
              </a:rPr>
              <a:t> is noisy training value. 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d</a:t>
            </a:r>
            <a:r>
              <a:rPr lang="en-IN" sz="2400" b="1" baseline="-25000" dirty="0" smtClean="0">
                <a:solidFill>
                  <a:srgbClr val="FF0000"/>
                </a:solidFill>
              </a:rPr>
              <a:t>i</a:t>
            </a:r>
            <a:r>
              <a:rPr lang="en-IN" sz="2400" b="1" dirty="0" smtClean="0">
                <a:solidFill>
                  <a:srgbClr val="FF0000"/>
                </a:solidFill>
              </a:rPr>
              <a:t>=f(x</a:t>
            </a:r>
            <a:r>
              <a:rPr lang="en-IN" sz="2400" b="1" baseline="-25000" dirty="0" smtClean="0">
                <a:solidFill>
                  <a:srgbClr val="FF0000"/>
                </a:solidFill>
              </a:rPr>
              <a:t>i</a:t>
            </a:r>
            <a:r>
              <a:rPr lang="en-IN" sz="2400" b="1" dirty="0" smtClean="0">
                <a:solidFill>
                  <a:srgbClr val="FF0000"/>
                </a:solidFill>
              </a:rPr>
              <a:t>)+</a:t>
            </a:r>
            <a:r>
              <a:rPr lang="en-IN" sz="2400" b="1" dirty="0" err="1" smtClean="0">
                <a:solidFill>
                  <a:srgbClr val="FF0000"/>
                </a:solidFill>
              </a:rPr>
              <a:t>e</a:t>
            </a:r>
            <a:r>
              <a:rPr lang="en-IN" sz="2400" b="1" baseline="-25000" dirty="0" err="1" smtClean="0">
                <a:solidFill>
                  <a:srgbClr val="FF0000"/>
                </a:solidFill>
              </a:rPr>
              <a:t>i</a:t>
            </a:r>
            <a:endParaRPr lang="en-IN" sz="2400" b="1" baseline="-25000" dirty="0" smtClean="0">
              <a:solidFill>
                <a:srgbClr val="FF0000"/>
              </a:solidFill>
            </a:endParaRPr>
          </a:p>
          <a:p>
            <a:r>
              <a:rPr lang="en-IN" sz="2400" b="1" dirty="0" smtClean="0">
                <a:solidFill>
                  <a:srgbClr val="FF0000"/>
                </a:solidFill>
              </a:rPr>
              <a:t>Where </a:t>
            </a:r>
            <a:r>
              <a:rPr lang="en-IN" sz="2400" b="1" dirty="0" err="1" smtClean="0">
                <a:solidFill>
                  <a:srgbClr val="FF0000"/>
                </a:solidFill>
              </a:rPr>
              <a:t>e</a:t>
            </a:r>
            <a:r>
              <a:rPr lang="en-IN" sz="2400" b="1" baseline="-25000" dirty="0" err="1" smtClean="0">
                <a:solidFill>
                  <a:srgbClr val="FF0000"/>
                </a:solidFill>
              </a:rPr>
              <a:t>i</a:t>
            </a:r>
            <a:r>
              <a:rPr lang="en-IN" sz="2400" b="1" dirty="0" smtClean="0">
                <a:solidFill>
                  <a:srgbClr val="FF0000"/>
                </a:solidFill>
              </a:rPr>
              <a:t> is random variable drawn independently for each x</a:t>
            </a:r>
            <a:r>
              <a:rPr lang="en-IN" sz="2400" b="1" baseline="-25000" dirty="0" smtClean="0">
                <a:solidFill>
                  <a:srgbClr val="FF0000"/>
                </a:solidFill>
              </a:rPr>
              <a:t>i</a:t>
            </a:r>
            <a:r>
              <a:rPr lang="en-IN" sz="2400" b="1" dirty="0" smtClean="0">
                <a:solidFill>
                  <a:srgbClr val="FF0000"/>
                </a:solidFill>
              </a:rPr>
              <a:t> according to  some Gaussian distribution with mean=0.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The maximum likelihood hypothesis </a:t>
            </a:r>
            <a:r>
              <a:rPr lang="en-IN" sz="2400" b="1" dirty="0" err="1" smtClean="0">
                <a:solidFill>
                  <a:srgbClr val="FF0000"/>
                </a:solidFill>
              </a:rPr>
              <a:t>h</a:t>
            </a:r>
            <a:r>
              <a:rPr lang="en-IN" sz="2400" b="1" baseline="-25000" dirty="0" err="1" smtClean="0">
                <a:solidFill>
                  <a:srgbClr val="FF0000"/>
                </a:solidFill>
              </a:rPr>
              <a:t>ML</a:t>
            </a:r>
            <a:r>
              <a:rPr lang="en-IN" sz="2400" b="1" dirty="0" smtClean="0">
                <a:solidFill>
                  <a:srgbClr val="FF0000"/>
                </a:solidFill>
              </a:rPr>
              <a:t> is defined as: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64001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33056"/>
            <a:ext cx="4573599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229200"/>
            <a:ext cx="3528392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175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Example of Naïve Bayes Classifier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12776"/>
            <a:ext cx="9108504" cy="4525963"/>
          </a:xfrm>
        </p:spPr>
        <p:txBody>
          <a:bodyPr>
            <a:normAutofit lnSpcReduction="10000"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Dataset with 3 classes: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Parrot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Dog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Fish</a:t>
            </a:r>
          </a:p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4 features: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Swim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Wings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Green Color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Dangerous Teeth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30797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47" y="1488682"/>
            <a:ext cx="4558208" cy="4558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32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Example of Naïve Bayes Classifier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5373216"/>
            <a:ext cx="9108504" cy="565523"/>
          </a:xfrm>
        </p:spPr>
        <p:txBody>
          <a:bodyPr>
            <a:normAutofit lnSpcReduction="10000"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Table shows a frequency table of dataset.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96059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56792"/>
            <a:ext cx="806489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42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3417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K- Nearest Neighbour Algorithm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pic>
        <p:nvPicPr>
          <p:cNvPr id="49227" name="Picture 75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67" y="1772816"/>
            <a:ext cx="5594745" cy="45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916832"/>
            <a:ext cx="3744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IN" sz="4000" b="1" dirty="0" smtClean="0">
                <a:solidFill>
                  <a:srgbClr val="FF0000"/>
                </a:solidFill>
              </a:rPr>
              <a:t>Lazy Learner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IN" sz="4000" b="1" dirty="0" smtClean="0">
                <a:solidFill>
                  <a:srgbClr val="FF0000"/>
                </a:solidFill>
              </a:rPr>
              <a:t>Uses K “closest” points for performing classification.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24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Example of Naïve Bayes Classifier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12776"/>
            <a:ext cx="9108504" cy="4525963"/>
          </a:xfrm>
        </p:spPr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Considering the dataset predict the type of animal if: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Swim=True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Wings=False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Green=True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Teeth=False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60786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71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Example of Naïve Bayes Classifier</a:t>
            </a:r>
            <a:endParaRPr lang="en-IN" sz="4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5496" y="1412776"/>
                <a:ext cx="9108504" cy="4525963"/>
              </a:xfrm>
            </p:spPr>
            <p:txBody>
              <a:bodyPr>
                <a:normAutofit/>
              </a:bodyPr>
              <a:lstStyle/>
              <a:p>
                <a:pPr marL="514350" indent="-457200"/>
                <a:r>
                  <a:rPr lang="en-IN" b="1" dirty="0" smtClean="0">
                    <a:solidFill>
                      <a:srgbClr val="FF0000"/>
                    </a:solidFill>
                  </a:rPr>
                  <a:t>Use naïve </a:t>
                </a:r>
                <a:r>
                  <a:rPr lang="en-IN" b="1" dirty="0" err="1" smtClean="0">
                    <a:solidFill>
                      <a:srgbClr val="FF0000"/>
                    </a:solidFill>
                  </a:rPr>
                  <a:t>bayes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 approach for multiple </a:t>
                </a:r>
                <a:r>
                  <a:rPr lang="en-IN" b="1" dirty="0" err="1" smtClean="0">
                    <a:solidFill>
                      <a:srgbClr val="FF0000"/>
                    </a:solidFill>
                  </a:rPr>
                  <a:t>evidances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: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𝑯</m:t>
                          </m:r>
                        </m:e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  <m:r>
                            <a:rPr lang="en-IN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  <m:r>
                            <a:rPr lang="en-IN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…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𝑬𝑵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𝑬</m:t>
                              </m:r>
                              <m:r>
                                <a:rPr lang="en-IN" b="1" i="1" baseline="-25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𝑯</m:t>
                              </m:r>
                            </m:e>
                          </m:d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𝑬</m:t>
                              </m:r>
                              <m:r>
                                <a:rPr lang="en-IN" b="1" i="1" baseline="-25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𝑯</m:t>
                              </m:r>
                            </m:e>
                          </m:d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…∗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𝑬</m:t>
                              </m:r>
                              <m:r>
                                <a:rPr lang="en-IN" b="1" i="1" baseline="-25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𝑵</m:t>
                              </m:r>
                            </m:e>
                            <m:e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𝑯</m:t>
                              </m:r>
                            </m:e>
                          </m:d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𝑯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  <m:r>
                            <a:rPr lang="en-IN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  <m:r>
                            <a:rPr lang="en-IN" b="1" i="1" baseline="-25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,…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𝑬𝑵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" y="1412776"/>
                <a:ext cx="9108504" cy="4525963"/>
              </a:xfrm>
              <a:blipFill rotWithShape="1">
                <a:blip r:embed="rId3"/>
                <a:stretch>
                  <a:fillRect l="-937" t="-1752" r="-7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47769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6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99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Example of Naïve Bayes Classifier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12776"/>
            <a:ext cx="9108504" cy="4525963"/>
          </a:xfrm>
        </p:spPr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For hypothesis testing for animal to be a dog: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P(</a:t>
            </a:r>
            <a:r>
              <a:rPr lang="en-IN" b="1" dirty="0" err="1" smtClean="0">
                <a:solidFill>
                  <a:srgbClr val="FF0000"/>
                </a:solidFill>
              </a:rPr>
              <a:t>Dog|Swim</a:t>
            </a:r>
            <a:r>
              <a:rPr lang="en-IN" b="1" dirty="0" smtClean="0">
                <a:solidFill>
                  <a:srgbClr val="FF0000"/>
                </a:solidFill>
              </a:rPr>
              <a:t> , Green)=P(</a:t>
            </a:r>
            <a:r>
              <a:rPr lang="en-IN" b="1" dirty="0" err="1" smtClean="0">
                <a:solidFill>
                  <a:srgbClr val="FF0000"/>
                </a:solidFill>
              </a:rPr>
              <a:t>Swim|Dog</a:t>
            </a:r>
            <a:r>
              <a:rPr lang="en-IN" b="1" dirty="0" smtClean="0">
                <a:solidFill>
                  <a:srgbClr val="FF0000"/>
                </a:solidFill>
              </a:rPr>
              <a:t>)*P(</a:t>
            </a:r>
            <a:r>
              <a:rPr lang="en-IN" b="1" dirty="0" err="1" smtClean="0">
                <a:solidFill>
                  <a:srgbClr val="FF0000"/>
                </a:solidFill>
              </a:rPr>
              <a:t>Green|Dog</a:t>
            </a:r>
            <a:r>
              <a:rPr lang="en-IN" b="1" dirty="0" smtClean="0">
                <a:solidFill>
                  <a:srgbClr val="FF0000"/>
                </a:solidFill>
              </a:rPr>
              <a:t>)*P(Dog)/P(Swim, Green)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=0.9*0*0.333/P(Swim, Green)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=0</a:t>
            </a:r>
          </a:p>
          <a:p>
            <a:pPr marL="57150" indent="0">
              <a:buNone/>
            </a:pP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27735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4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Example of Naïve Bayes Classifier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12776"/>
            <a:ext cx="9108504" cy="4525963"/>
          </a:xfrm>
        </p:spPr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For hypothesis testing for animal to be a Parrot: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P(</a:t>
            </a:r>
            <a:r>
              <a:rPr lang="en-IN" b="1" dirty="0" err="1" smtClean="0">
                <a:solidFill>
                  <a:srgbClr val="FF0000"/>
                </a:solidFill>
              </a:rPr>
              <a:t>Parrot|Swim</a:t>
            </a:r>
            <a:r>
              <a:rPr lang="en-IN" b="1" dirty="0" smtClean="0">
                <a:solidFill>
                  <a:srgbClr val="FF0000"/>
                </a:solidFill>
              </a:rPr>
              <a:t> , Green)=P(</a:t>
            </a:r>
            <a:r>
              <a:rPr lang="en-IN" b="1" dirty="0" err="1" smtClean="0">
                <a:solidFill>
                  <a:srgbClr val="FF0000"/>
                </a:solidFill>
              </a:rPr>
              <a:t>Swim|Parrot</a:t>
            </a:r>
            <a:r>
              <a:rPr lang="en-IN" b="1" dirty="0" smtClean="0">
                <a:solidFill>
                  <a:srgbClr val="FF0000"/>
                </a:solidFill>
              </a:rPr>
              <a:t>)*P(</a:t>
            </a:r>
            <a:r>
              <a:rPr lang="en-IN" b="1" dirty="0" err="1" smtClean="0">
                <a:solidFill>
                  <a:srgbClr val="FF0000"/>
                </a:solidFill>
              </a:rPr>
              <a:t>Green|Parrot</a:t>
            </a:r>
            <a:r>
              <a:rPr lang="en-IN" b="1" dirty="0" smtClean="0">
                <a:solidFill>
                  <a:srgbClr val="FF0000"/>
                </a:solidFill>
              </a:rPr>
              <a:t>)*P(Parrot)/P(Swim, Green)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=0.1*0.8*0.333/P(Swim, Green)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=0.0264/P(Swim, Green)</a:t>
            </a:r>
          </a:p>
          <a:p>
            <a:pPr marL="57150" indent="0">
              <a:buNone/>
            </a:pP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43316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084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Example of Naïve Bayes Classifier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12776"/>
            <a:ext cx="9108504" cy="4525963"/>
          </a:xfrm>
        </p:spPr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For hypothesis testing for animal to be a Fish: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P(</a:t>
            </a:r>
            <a:r>
              <a:rPr lang="en-IN" b="1" dirty="0" err="1" smtClean="0">
                <a:solidFill>
                  <a:srgbClr val="FF0000"/>
                </a:solidFill>
              </a:rPr>
              <a:t>Fish|Swim</a:t>
            </a:r>
            <a:r>
              <a:rPr lang="en-IN" b="1" dirty="0" smtClean="0">
                <a:solidFill>
                  <a:srgbClr val="FF0000"/>
                </a:solidFill>
              </a:rPr>
              <a:t> , Green)=P(</a:t>
            </a:r>
            <a:r>
              <a:rPr lang="en-IN" b="1" dirty="0" err="1" smtClean="0">
                <a:solidFill>
                  <a:srgbClr val="FF0000"/>
                </a:solidFill>
              </a:rPr>
              <a:t>Swim|Fish</a:t>
            </a:r>
            <a:r>
              <a:rPr lang="en-IN" b="1" dirty="0" smtClean="0">
                <a:solidFill>
                  <a:srgbClr val="FF0000"/>
                </a:solidFill>
              </a:rPr>
              <a:t>)*P(</a:t>
            </a:r>
            <a:r>
              <a:rPr lang="en-IN" b="1" dirty="0" err="1" smtClean="0">
                <a:solidFill>
                  <a:srgbClr val="FF0000"/>
                </a:solidFill>
              </a:rPr>
              <a:t>Green|Fish</a:t>
            </a:r>
            <a:r>
              <a:rPr lang="en-IN" b="1" dirty="0" smtClean="0">
                <a:solidFill>
                  <a:srgbClr val="FF0000"/>
                </a:solidFill>
              </a:rPr>
              <a:t>)*P(Fish)/P(Swim, Green)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=1*0.2*0.333/P(Swim, Green)</a:t>
            </a:r>
          </a:p>
          <a:p>
            <a:pPr marL="5715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=0.0666/P(Swim, Green)</a:t>
            </a:r>
          </a:p>
          <a:p>
            <a:pPr marL="57150" indent="0">
              <a:buNone/>
            </a:pP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51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5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Example of Naïve Bayes Classifier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12776"/>
            <a:ext cx="9108504" cy="4525963"/>
          </a:xfrm>
        </p:spPr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For all the three cases, denominator is same.</a:t>
            </a:r>
          </a:p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The value of P(</a:t>
            </a:r>
            <a:r>
              <a:rPr lang="en-IN" b="1" dirty="0" err="1" smtClean="0">
                <a:solidFill>
                  <a:srgbClr val="FF0000"/>
                </a:solidFill>
              </a:rPr>
              <a:t>Fish|Swim</a:t>
            </a:r>
            <a:r>
              <a:rPr lang="en-IN" b="1" dirty="0" smtClean="0">
                <a:solidFill>
                  <a:srgbClr val="FF0000"/>
                </a:solidFill>
              </a:rPr>
              <a:t>, Green) is greater than P(</a:t>
            </a:r>
            <a:r>
              <a:rPr lang="en-IN" b="1" dirty="0" err="1" smtClean="0">
                <a:solidFill>
                  <a:srgbClr val="FF0000"/>
                </a:solidFill>
              </a:rPr>
              <a:t>Parrot|Swim</a:t>
            </a:r>
            <a:r>
              <a:rPr lang="en-IN" b="1" dirty="0" smtClean="0">
                <a:solidFill>
                  <a:srgbClr val="FF0000"/>
                </a:solidFill>
              </a:rPr>
              <a:t>, Green).</a:t>
            </a:r>
          </a:p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Thus, Class of animal is </a:t>
            </a:r>
            <a:r>
              <a:rPr lang="en-IN" b="1" dirty="0" smtClean="0"/>
              <a:t>Fish</a:t>
            </a:r>
            <a:r>
              <a:rPr lang="en-IN" b="1" dirty="0" smtClean="0">
                <a:solidFill>
                  <a:srgbClr val="FF0000"/>
                </a:solidFill>
              </a:rPr>
              <a:t>.</a:t>
            </a:r>
          </a:p>
          <a:p>
            <a:pPr marL="57150" indent="0">
              <a:buNone/>
            </a:pP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56287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2427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06" y="26064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 smtClean="0">
                <a:solidFill>
                  <a:srgbClr val="C00000"/>
                </a:solidFill>
              </a:rPr>
              <a:t>Exercise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496" y="1412776"/>
            <a:ext cx="9108504" cy="4525963"/>
          </a:xfrm>
        </p:spPr>
        <p:txBody>
          <a:bodyPr>
            <a:normAutofit/>
          </a:bodyPr>
          <a:lstStyle/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Predict the class of animal if: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Swim=True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Wings=False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Green=True</a:t>
            </a:r>
          </a:p>
          <a:p>
            <a:pPr marL="914400" lvl="1" indent="-457200"/>
            <a:r>
              <a:rPr lang="en-IN" b="1" dirty="0" smtClean="0">
                <a:solidFill>
                  <a:srgbClr val="FF0000"/>
                </a:solidFill>
              </a:rPr>
              <a:t>Teeth=True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4774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18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ABCD7C30-1B6E-475E-BBFE-37A8D8541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2561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7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27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3417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K- Nearest Neighbour Algorithm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08165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7344816" cy="385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1484784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If it walks like a duck, quacks like a duck, then it’s probably a duck</a:t>
            </a:r>
          </a:p>
          <a:p>
            <a:endParaRPr lang="en-I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7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3417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K- Nearest Neighbour Algorithm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2227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1484784"/>
            <a:ext cx="90364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Requires three things: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The set of </a:t>
            </a:r>
            <a:r>
              <a:rPr lang="en-IN" sz="2800" b="1" dirty="0" smtClean="0"/>
              <a:t>stored records</a:t>
            </a:r>
            <a:r>
              <a:rPr lang="en-IN" sz="2800" b="1" dirty="0" smtClean="0">
                <a:solidFill>
                  <a:srgbClr val="FF0000"/>
                </a:solidFill>
              </a:rPr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800" b="1" dirty="0" smtClean="0"/>
              <a:t>Distance Metric </a:t>
            </a:r>
            <a:r>
              <a:rPr lang="en-IN" sz="2800" b="1" dirty="0" smtClean="0">
                <a:solidFill>
                  <a:srgbClr val="FF0000"/>
                </a:solidFill>
              </a:rPr>
              <a:t>to compute distance between records.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The value of </a:t>
            </a:r>
            <a:r>
              <a:rPr lang="en-IN" sz="2800" b="1" dirty="0" smtClean="0"/>
              <a:t>K, the number of nearest neighbours </a:t>
            </a:r>
            <a:r>
              <a:rPr lang="en-IN" sz="2800" b="1" dirty="0" smtClean="0">
                <a:solidFill>
                  <a:srgbClr val="FF0000"/>
                </a:solidFill>
              </a:rPr>
              <a:t>to retrieve . 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123" y="3731553"/>
            <a:ext cx="90364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To classify an unknown record: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800" b="1" dirty="0" smtClean="0"/>
              <a:t>Compute distance </a:t>
            </a:r>
            <a:r>
              <a:rPr lang="en-IN" sz="2800" b="1" dirty="0" smtClean="0">
                <a:solidFill>
                  <a:srgbClr val="FF0000"/>
                </a:solidFill>
              </a:rPr>
              <a:t>to other training records.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Identify </a:t>
            </a:r>
            <a:r>
              <a:rPr lang="en-IN" sz="2800" b="1" dirty="0" smtClean="0"/>
              <a:t>k</a:t>
            </a:r>
            <a:r>
              <a:rPr lang="en-IN" sz="2800" b="1" dirty="0" smtClean="0">
                <a:solidFill>
                  <a:srgbClr val="FF0000"/>
                </a:solidFill>
              </a:rPr>
              <a:t> nearest neighbours.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Use class labels of nearest neighbours to determine the class label of unknown record. 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1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Compute Distance </a:t>
            </a:r>
            <a:endParaRPr lang="en-IN" sz="4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 smtClean="0">
                    <a:solidFill>
                      <a:srgbClr val="FF0000"/>
                    </a:solidFill>
                  </a:rPr>
                  <a:t>Euclidean distance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𝒅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𝒒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𝒑</m:t>
                                  </m:r>
                                  <m:r>
                                    <a:rPr lang="en-IN" b="1" i="1" baseline="-2500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𝒒𝒊</m:t>
                                  </m:r>
                                </m:e>
                              </m:d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2585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9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836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Numerical Example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Consider a dataset with 2 attributes: 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Acid durability (x1)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Strength (x2)</a:t>
            </a:r>
          </a:p>
          <a:p>
            <a:pPr marL="457200" lvl="1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to classify whether a special paper tissue is good or bad (y).</a:t>
            </a:r>
          </a:p>
          <a:p>
            <a:pPr marL="457200" lvl="1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x1		x2		y</a:t>
            </a:r>
          </a:p>
          <a:p>
            <a:pPr marL="457200" lvl="1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7		7		Bad</a:t>
            </a:r>
          </a:p>
          <a:p>
            <a:pPr marL="457200" lvl="1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7		4		Bad</a:t>
            </a:r>
          </a:p>
          <a:p>
            <a:pPr marL="457200" lvl="1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3		4		Good</a:t>
            </a:r>
          </a:p>
          <a:p>
            <a:pPr marL="457200" lvl="1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1		4		Good</a:t>
            </a:r>
          </a:p>
          <a:p>
            <a:pPr marL="514350" indent="-457200"/>
            <a:r>
              <a:rPr lang="en-IN" b="1" dirty="0" smtClean="0"/>
              <a:t>Classify paper tissue with x1=3 and x2=7 considering K=3.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77313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019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3417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K- Nearest Neighbour Algorithm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05071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892796"/>
              </p:ext>
            </p:extLst>
          </p:nvPr>
        </p:nvGraphicFramePr>
        <p:xfrm>
          <a:off x="533400" y="1484784"/>
          <a:ext cx="7848600" cy="364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0" name="VISIO" r:id="rId5" imgW="9761220" imgH="4517136" progId="Visio.Drawing.6">
                  <p:embed/>
                </p:oleObj>
              </mc:Choice>
              <mc:Fallback>
                <p:oleObj name="VISIO" r:id="rId5" imgW="9761220" imgH="4517136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84784"/>
                        <a:ext cx="7848600" cy="364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67544" y="5373216"/>
            <a:ext cx="8208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dirty="0" smtClean="0">
                <a:solidFill>
                  <a:srgbClr val="FF0000"/>
                </a:solidFill>
              </a:rPr>
              <a:t>If </a:t>
            </a:r>
            <a:r>
              <a:rPr lang="en-IN" sz="2000" b="1" dirty="0">
                <a:solidFill>
                  <a:srgbClr val="FF0000"/>
                </a:solidFill>
              </a:rPr>
              <a:t>K is too small, sensitive to noise points.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If K is too large, neighbourhood may include points from other classes.</a:t>
            </a:r>
            <a:endParaRPr lang="en-I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9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Scaling Issues 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Attributes may have to be scaled to prevent distance measures from being dominated by one of the attributes.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Examples:</a:t>
            </a:r>
          </a:p>
          <a:p>
            <a:pPr lvl="2"/>
            <a:r>
              <a:rPr lang="en-IN" b="1" dirty="0" smtClean="0">
                <a:solidFill>
                  <a:srgbClr val="FF0000"/>
                </a:solidFill>
              </a:rPr>
              <a:t>Height of a person may vary </a:t>
            </a:r>
            <a:r>
              <a:rPr lang="en-US" b="1" dirty="0">
                <a:solidFill>
                  <a:srgbClr val="FF0000"/>
                </a:solidFill>
              </a:rPr>
              <a:t>from 1.5m to 1.8m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 weight of a person may vary from 90lb to 300lb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 income of a person may vary from $10K to $1M</a:t>
            </a:r>
          </a:p>
          <a:p>
            <a:pPr lvl="1"/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61037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7290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Advantages of KNN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No assumption about data.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Simple algorithm.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High accuracy.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Versatile – useful for classification or regression.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E1EE48D-BB5F-4175-A7DB-FC35B6A5F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52929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409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30462</TotalTime>
  <Words>1021</Words>
  <Application>Microsoft Office PowerPoint</Application>
  <PresentationFormat>On-screen Show (4:3)</PresentationFormat>
  <Paragraphs>168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VISIO</vt:lpstr>
      <vt:lpstr>INT247 Machine Learning Foundations</vt:lpstr>
      <vt:lpstr>K- Nearest Neighbour Algorithm</vt:lpstr>
      <vt:lpstr>K- Nearest Neighbour Algorithm</vt:lpstr>
      <vt:lpstr>K- Nearest Neighbour Algorithm</vt:lpstr>
      <vt:lpstr>Compute Distance </vt:lpstr>
      <vt:lpstr>Numerical Example</vt:lpstr>
      <vt:lpstr>K- Nearest Neighbour Algorithm</vt:lpstr>
      <vt:lpstr>Scaling Issues </vt:lpstr>
      <vt:lpstr>Advantages of KNN</vt:lpstr>
      <vt:lpstr>Disadvantages of KNN</vt:lpstr>
      <vt:lpstr>Bayesian Learning</vt:lpstr>
      <vt:lpstr>Bayesian Learning</vt:lpstr>
      <vt:lpstr>Bayes Theorem</vt:lpstr>
      <vt:lpstr>MAP (Maximum a Posteriori) Hypothesis</vt:lpstr>
      <vt:lpstr>Example</vt:lpstr>
      <vt:lpstr>Brute Force MAP Learning</vt:lpstr>
      <vt:lpstr>Learning a Real-Valued function </vt:lpstr>
      <vt:lpstr>Example of Naïve Bayes Classifier</vt:lpstr>
      <vt:lpstr>Example of Naïve Bayes Classifier</vt:lpstr>
      <vt:lpstr>Example of Naïve Bayes Classifier</vt:lpstr>
      <vt:lpstr>Example of Naïve Bayes Classifier</vt:lpstr>
      <vt:lpstr>Example of Naïve Bayes Classifier</vt:lpstr>
      <vt:lpstr>Example of Naïve Bayes Classifier</vt:lpstr>
      <vt:lpstr>Example of Naïve Bayes Classifier</vt:lpstr>
      <vt:lpstr>Example of Naïve Bayes Classifier</vt:lpstr>
      <vt:lpstr>Exercise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Windows User</cp:lastModifiedBy>
  <cp:revision>273</cp:revision>
  <dcterms:created xsi:type="dcterms:W3CDTF">2013-10-21T21:58:54Z</dcterms:created>
  <dcterms:modified xsi:type="dcterms:W3CDTF">2018-12-26T07:53:17Z</dcterms:modified>
</cp:coreProperties>
</file>